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31" r:id="rId4"/>
    <p:sldId id="322" r:id="rId5"/>
    <p:sldId id="332" r:id="rId6"/>
    <p:sldId id="339" r:id="rId7"/>
    <p:sldId id="333" r:id="rId8"/>
    <p:sldId id="340" r:id="rId9"/>
    <p:sldId id="334" r:id="rId10"/>
    <p:sldId id="341" r:id="rId11"/>
    <p:sldId id="335" r:id="rId12"/>
    <p:sldId id="343" r:id="rId13"/>
    <p:sldId id="336" r:id="rId14"/>
    <p:sldId id="342" r:id="rId15"/>
    <p:sldId id="337" r:id="rId16"/>
    <p:sldId id="338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13.03.2022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6255" y="3046948"/>
            <a:ext cx="2107172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Графы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7519" y="1547249"/>
            <a:ext cx="65536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Создав предварительно очередь в которую поместив все ребра в порядке возрастания их веса, мы последовательно проходим по всем ребрам.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 каждом шаге, мы проверяем не является ли ребро, таким которое соединяет уже соединенные вершины в итоговом графе, если ребро является таковым то мы его отбрасываем, иначе добавляем в итоговое дерево.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Доказательство правильности алгоритма строится от обратного, при этом так же как в алгоритме Прима предполагается, что существует такой момент когда алгоритм ошибается, но в этом случае появляется цикл, так как до того как появилось такое ребро уже было обработано ребро которое лежит в пути между двумя вершинами соединёнными неправильным ребром с большим весом.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Асимптотическая сложность алгоритма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O(n*m)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но если постараться, можно получить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O(m*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(m))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показывает лучшую чем алгоритм Прима производительность на разряженных графах.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2277353"/>
            <a:ext cx="4654102" cy="3405600"/>
          </a:xfrm>
          <a:prstGeom prst="rect">
            <a:avLst/>
          </a:prstGeom>
        </p:spPr>
      </p:pic>
      <p:pic>
        <p:nvPicPr>
          <p:cNvPr id="5122" name="Picture 2" descr="Мем: &quot;Всё просто Сейчас объясню&quot; - Все шаблоны - Meme-arsenal.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40" y="5368658"/>
            <a:ext cx="1886871" cy="144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1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Задача о минимальном пути в графе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Путем называется последовательность ребер соединяющих две вершины в графе.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Очевидно что путей в графе может быть множество, и так же очевидно, что наиболее интересным путем является минимальный. Самый простой пример который автоматически приходит на ум, путь из страны А в страну Б при помощи путешествия на поезде. Аналогичный интерес может вызывать близость человека в графе социальных отношений.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нахождения кратчайшего пути в невзвешенном графе нам достаточно выполнить обход или поиск в ширину от исходной точки до остановки в конечной точке.  В случае же со взвешенным графом, все будет не так просто.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Помимо базовой формулировки задачи о кратчайшем пути в пункт назначения, есть так же задача о поиске пути между всеми парами вершин, что является близкой по смыслу но более сложной задачей. Так же, есть ряд усложнений постановки задачи, которые могут испортить жизнь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Кратчайший путь, проходящий через заданное множество вершин.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 минимального покрытия вершин ориентированного графа путями, т.е. поиск минимального количества путей, так что бы каждая вершина графа принадлежала хотя бы одному пути.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Задача о минимальном пути в графе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Путем называется последовательность ребер соединяющих две вершины в графе.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Очевидно что путей в графе может быть множество, и так же очевидно, что наиболее интересным путем является минимальный. Самый простой пример который автоматически приходит на ум, путь из страны А в страну Б при помощи путешествия на поезде. Аналогичный интерес может вызывать близость человека в графе социальных отношений.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нахождения кратчайшего пути в невзвешенном графе нам достаточно выполнить обход или поиск в ширину от исходной точки до остановки в конечной точке.  В случае же со взвешенным графом, все будет не так просто.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Помимо базовой формулировки задачи о кратчайшем пути в пункт назначения, есть так же задача о поиске пути между всеми парами вершин, что является близкой по смыслу но более сложной задачей. Так же, есть ряд усложнений постановки задачи, которые могут испортить жизнь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Кратчайший путь, проходящий через заданное множество вершин.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 минимального покрытия вершин ориентированного графа путями, т.е. поиск минимального количества путей, так что бы каждая вершина графа принадлежала хотя бы одному пути.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находит кратчайший путь от заданной вершины ко всем другим вершинам графа, включая требуемую конечную вершину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Кратчайший-путь-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(Граф, начальная, конечная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Из начальной точки до начальной точки путь занимает 0 единиц.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Итерируем от 1 до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устанавливаем дистанции для каждой вершины в максимум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Начиная с начальной точки и до тех пор пока есть новый узел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Начиная с первого ребра от текущей точки и до тех пор пока есть необследованные ребра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Берем вес текущего ребра и номер конечной вершины.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	Сравниваем уже вычисленное ранее расстояние до конечной вершины ребра и дистанцию до текущего узла суммированную с весом ребра, выбираем минимальное и записываем как дистанцию до конечной вершины ребра, а так же значение родительского для измененного пути.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Выбираем следующей вершиной ту, которая имеет минимальное расстояние от изначальной.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 помнить, что алгоритм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не работает в графах с отрицательным значением. Сложность алгоритма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O(n^2)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Путь из алгоритма получается обратным раскручиванием массива родителей.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3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7210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Предполагается что алгоритм останавливается только тогда когда посетит все вершины, даже если таблица маршрутов перестанет меняться. 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1" y="2245966"/>
            <a:ext cx="5049719" cy="40269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48" y="2864756"/>
            <a:ext cx="5232900" cy="2872805"/>
          </a:xfrm>
          <a:prstGeom prst="rect">
            <a:avLst/>
          </a:prstGeom>
        </p:spPr>
      </p:pic>
      <p:pic>
        <p:nvPicPr>
          <p:cNvPr id="2050" name="Picture 2" descr="Когда спрашивают о чём я думаю | Пикабу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99" y="546211"/>
            <a:ext cx="2688995" cy="21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7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40835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Флойда-Уоршелла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Этот алгоритм предназначен для получения кратчайших путей между всеми парами вершин существующих в графе.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Результатом работы этого алгоритма является матрица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x N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где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количество вершин. Особенностью которую нужно учитывать, является то, что в матрицах смежности для взвешенного графа нельзя использовать 0 для указания несуществующего пути, лучше использовать максимальное значение. 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Поиск-всех-кратчайших-путей-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Флойда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Матрица смежности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Инициируем 3 счетчика, 2 счетчика для матрицы и 1 для номера промежуточной вершины.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Итерируем по счетчику промежуточных вершин до тех пор пока не кончатся вершины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Итерируем по первому счетчику вершин, до тех пор пока не кончатся вершины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 Итерируем по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второму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счетчику вершин, до тех пор пока не кончатся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вершины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	Считаем длину пути используя промежуточную вершину как узловую точку, т.е. от вершины по первому счетчику до узловой плюс от узловой до вершины по второму счетчику.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	Проверяем будет ли новый путь меньше предыдущего уже найденного через другую вершину, и записываем новое значение если оно подходит.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Асимптотическая сложность равно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O(n^3)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что равно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вызову алгоритмов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можно использовать для определения существования путей между двумя точками на графе.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917" y="2870184"/>
            <a:ext cx="1650541" cy="16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7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194708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Дополнительные алгоритмы поиска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474122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А*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Является модификацией алгоритма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 добавлением эвристической оценки приоритетности проверки дальнейшего продолжения маршрута.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Сложность алгоритма зависит от качества выбора эвристики, и если она не удовлетворительна то может быть экспоненциальной.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76" y="1593300"/>
            <a:ext cx="2332294" cy="23322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00611" y="4372270"/>
            <a:ext cx="39293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Джонсона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алгоритм который совмещает алгоритм Беллмана - Форда и алгоритм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таким образом достигая сложности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O(V*E*log(V))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2520" y="4210688"/>
            <a:ext cx="4709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Беллмана - Форда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алгоритм выполняющий ту же задачу что и алгоритм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с очень близкими к нему идеями, но за счет поиска обратного отрицательного цикла позволяет искать пути на графе с отрицательными весами.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937" y="1679239"/>
            <a:ext cx="20002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" name="Picture 2" descr="лекции? какие лекции?, Мем Какой пацан (негритенок) - Рисовач .Р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43" y="1128073"/>
            <a:ext cx="57816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Взвешенный граф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Взвешенным называют такой граф каждое ребро которого сопоставимо с каким либо числовым значением называемым весом графа. Вес ребра в графе может отражать какой либо параметр в системе которая этим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гарфом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описывается. Наприме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р, если есть набор пунктов назначения соединённых друг с другом дорогами веса на таком графе могут означать длину этих дорог. 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45" y="2609078"/>
            <a:ext cx="4816531" cy="35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описания графа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39791"/>
              </p:ext>
            </p:extLst>
          </p:nvPr>
        </p:nvGraphicFramePr>
        <p:xfrm>
          <a:off x="821105" y="1743196"/>
          <a:ext cx="5066946" cy="3009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994">
                  <a:extLst>
                    <a:ext uri="{9D8B030D-6E8A-4147-A177-3AD203B41FA5}">
                      <a16:colId xmlns:a16="http://schemas.microsoft.com/office/drawing/2014/main" val="2633176333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2546136423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2913452983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510657521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195905742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3232749687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2701815834"/>
                    </a:ext>
                  </a:extLst>
                </a:gridCol>
                <a:gridCol w="561967">
                  <a:extLst>
                    <a:ext uri="{9D8B030D-6E8A-4147-A177-3AD203B41FA5}">
                      <a16:colId xmlns:a16="http://schemas.microsoft.com/office/drawing/2014/main" val="1196156110"/>
                    </a:ext>
                  </a:extLst>
                </a:gridCol>
                <a:gridCol w="564021">
                  <a:extLst>
                    <a:ext uri="{9D8B030D-6E8A-4147-A177-3AD203B41FA5}">
                      <a16:colId xmlns:a16="http://schemas.microsoft.com/office/drawing/2014/main" val="1995275674"/>
                    </a:ext>
                  </a:extLst>
                </a:gridCol>
              </a:tblGrid>
              <a:tr h="334416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762818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078066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6701397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7543188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503478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1246512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9293012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3102726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3846720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070216"/>
              </p:ext>
            </p:extLst>
          </p:nvPr>
        </p:nvGraphicFramePr>
        <p:xfrm>
          <a:off x="821105" y="5162389"/>
          <a:ext cx="5066944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368">
                  <a:extLst>
                    <a:ext uri="{9D8B030D-6E8A-4147-A177-3AD203B41FA5}">
                      <a16:colId xmlns:a16="http://schemas.microsoft.com/office/drawing/2014/main" val="1842037824"/>
                    </a:ext>
                  </a:extLst>
                </a:gridCol>
                <a:gridCol w="633368">
                  <a:extLst>
                    <a:ext uri="{9D8B030D-6E8A-4147-A177-3AD203B41FA5}">
                      <a16:colId xmlns:a16="http://schemas.microsoft.com/office/drawing/2014/main" val="102047581"/>
                    </a:ext>
                  </a:extLst>
                </a:gridCol>
                <a:gridCol w="633368">
                  <a:extLst>
                    <a:ext uri="{9D8B030D-6E8A-4147-A177-3AD203B41FA5}">
                      <a16:colId xmlns:a16="http://schemas.microsoft.com/office/drawing/2014/main" val="2389676517"/>
                    </a:ext>
                  </a:extLst>
                </a:gridCol>
                <a:gridCol w="633368">
                  <a:extLst>
                    <a:ext uri="{9D8B030D-6E8A-4147-A177-3AD203B41FA5}">
                      <a16:colId xmlns:a16="http://schemas.microsoft.com/office/drawing/2014/main" val="1836196401"/>
                    </a:ext>
                  </a:extLst>
                </a:gridCol>
                <a:gridCol w="633368">
                  <a:extLst>
                    <a:ext uri="{9D8B030D-6E8A-4147-A177-3AD203B41FA5}">
                      <a16:colId xmlns:a16="http://schemas.microsoft.com/office/drawing/2014/main" val="3310543557"/>
                    </a:ext>
                  </a:extLst>
                </a:gridCol>
                <a:gridCol w="633368">
                  <a:extLst>
                    <a:ext uri="{9D8B030D-6E8A-4147-A177-3AD203B41FA5}">
                      <a16:colId xmlns:a16="http://schemas.microsoft.com/office/drawing/2014/main" val="2087187145"/>
                    </a:ext>
                  </a:extLst>
                </a:gridCol>
                <a:gridCol w="633368">
                  <a:extLst>
                    <a:ext uri="{9D8B030D-6E8A-4147-A177-3AD203B41FA5}">
                      <a16:colId xmlns:a16="http://schemas.microsoft.com/office/drawing/2014/main" val="2212534103"/>
                    </a:ext>
                  </a:extLst>
                </a:gridCol>
                <a:gridCol w="633368">
                  <a:extLst>
                    <a:ext uri="{9D8B030D-6E8A-4147-A177-3AD203B41FA5}">
                      <a16:colId xmlns:a16="http://schemas.microsoft.com/office/drawing/2014/main" val="21459306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19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B,C,F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B,D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C,D,G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B,C,E,G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D,G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A,G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C,D,E,F,H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317783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57516"/>
              </p:ext>
            </p:extLst>
          </p:nvPr>
        </p:nvGraphicFramePr>
        <p:xfrm>
          <a:off x="829651" y="5867358"/>
          <a:ext cx="67056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5551376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08955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328333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437577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081466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31758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43386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060318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583545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204389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22862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18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A-C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C-D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B-D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D-E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A-F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C-G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D-G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E-G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F-G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G-H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8613719"/>
                  </a:ext>
                </a:extLst>
              </a:tr>
            </a:tbl>
          </a:graphicData>
        </a:graphic>
      </p:graphicFrame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73" y="2200114"/>
            <a:ext cx="5248275" cy="29622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614" y="11926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Островные деревья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Деревом называют такой граф в котором не содержатся циклы, так же, для каждой вершины такого графа существует только один маршрут позволяющий добраться до этой вершины.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Островными деревьями в графе называются такие подмножества ребер графа, которые создают дерево, содержащее все вершины графа.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взвешенного графа существует минимальное островное дерево, это такое дерево пути в котором являются минимальными.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" y="3436303"/>
            <a:ext cx="3282872" cy="2402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40" y="3436303"/>
            <a:ext cx="3282872" cy="2402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76" y="3436303"/>
            <a:ext cx="3282872" cy="2402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1956" y="5973244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Оригинальный граф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661694" y="5972978"/>
            <a:ext cx="108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Дерево 1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9404330" y="5972978"/>
            <a:ext cx="108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Дерево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5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Минимальные островные деревья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взвешенного графа существует минимальное островное дерево, это такое дерево ребра в котором суммарно имеют наименьший вес из всех существующих деревьев.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Такие деревья позволяют решить задачи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оединения множества точек (города, дома, узлы сети) наименьшим объемом каких либо материалов (дорожного полотна, количеством труб, кабеля).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 понимать, что для невзвешенного графа любое островное дерево является минимальным, в этом случае его можно найти при помощи алгоритмов обхода в ширину и глубину.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40" y="3521216"/>
            <a:ext cx="3282872" cy="2402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23645" y="598702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Оригинальный граф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003383" y="5986755"/>
            <a:ext cx="24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Минимальное дерево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29" y="3517838"/>
            <a:ext cx="3282872" cy="240559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919" y="86233"/>
            <a:ext cx="2134325" cy="15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Прима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прима для построение минимального островного дерева начинает обход с одной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верщины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и создает дерево, добавляя по одному ребру, до тех пор пока не будут включены все вершины.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Минимальное-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Островное-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Дерево-Прима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Граф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Выбираем произвольную вершину, с которой начинается построение дерева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 тех пор пока остаются вершины не включенные в дерево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Выбираем ребро минимального веса между деревом и вершиной вне дерева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Добавляем выбранное ребро и вершину в итоговое дерево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Такой подход к решению задачи называется жадным алгоритмом, так как оно выбирает лучшее локальное решение игнорируя общую структуру дерева, что чревато издержками на длительность обхода этой структуры.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Жадные алгоритмы могут давать неправильные результаты, для доказательства правильности приведенного алгоритма используется доказательство от обратного, в котором считаем что на некотором шаге произошел неверный выбор, который мог произойти только при равенстве альтернатив, в противном случае был бы выбран другой вариант.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Асимптотическая сложность алгоритма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O(n^2)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5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Прима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4067" y="1547249"/>
            <a:ext cx="4930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Начиная от узла помеченного зеленым треугольником, мы начинаем собирать наше минимальное островное дерево.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 каждом шаге мы обходим все ребра, ища то единственное ребро, которое имеет минимальный вес и соединяет две вершины, при этом одна уже входит в наше дерево, а вторая в дерево еще не входит.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 добавления очередного такого ребра мы начинаем поиск заново.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Можно слегка оптимизировать его, и рассматривать на каждом шаге ребра только тех вершин, что уже входят в островное древо.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634331"/>
            <a:ext cx="5441357" cy="419390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8290" y="77026"/>
            <a:ext cx="1852732" cy="14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547249"/>
            <a:ext cx="103643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является альтернативой алгоритму Прима, и в свою очередь начинает построение дерева не с одной определенной точки, а со всех точек одновременно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считая их частями дерева связи между которыми нужно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востановить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Островное-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Минмиальное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-Дерево-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(Граф)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Помещаем все ребра в очередь с приоритетом, упорядочивая по весу.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Счетчик = 0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 тех пор пока Счетчик не достиг размера графа – 1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Рассматриваем ребро соединяющее две вершины 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v, w)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Проверяем, не существует ли маршрут между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Добавляем ребро в итоговое дерево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Объединяем поддеревья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 обратить внимание, что для правильной работы алгоритма требуется обязательно проверять, что бы вершины соединенные ребром на каждом шаге, не имели альтернативного пути между друг другом.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1921</TotalTime>
  <Words>1290</Words>
  <Application>Microsoft Office PowerPoint</Application>
  <PresentationFormat>Широкоэкранный</PresentationFormat>
  <Paragraphs>255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281</cp:revision>
  <dcterms:created xsi:type="dcterms:W3CDTF">2018-10-31T17:08:02Z</dcterms:created>
  <dcterms:modified xsi:type="dcterms:W3CDTF">2022-03-13T22:47:37Z</dcterms:modified>
</cp:coreProperties>
</file>